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67" r:id="rId3"/>
    <p:sldId id="268" r:id="rId4"/>
    <p:sldId id="269" r:id="rId5"/>
    <p:sldId id="257" r:id="rId6"/>
    <p:sldId id="258" r:id="rId7"/>
    <p:sldId id="282" r:id="rId8"/>
    <p:sldId id="279" r:id="rId9"/>
    <p:sldId id="259" r:id="rId10"/>
    <p:sldId id="260" r:id="rId11"/>
    <p:sldId id="280" r:id="rId12"/>
    <p:sldId id="261" r:id="rId13"/>
    <p:sldId id="281" r:id="rId14"/>
    <p:sldId id="262" r:id="rId15"/>
    <p:sldId id="283" r:id="rId16"/>
    <p:sldId id="263" r:id="rId17"/>
    <p:sldId id="265" r:id="rId18"/>
    <p:sldId id="266" r:id="rId19"/>
    <p:sldId id="270" r:id="rId20"/>
    <p:sldId id="271" r:id="rId21"/>
    <p:sldId id="273" r:id="rId22"/>
    <p:sldId id="274" r:id="rId23"/>
    <p:sldId id="275" r:id="rId24"/>
    <p:sldId id="276" r:id="rId25"/>
    <p:sldId id="272" r:id="rId26"/>
    <p:sldId id="277" r:id="rId27"/>
    <p:sldId id="278" r:id="rId28"/>
    <p:sldId id="284" r:id="rId29"/>
    <p:sldId id="286" r:id="rId30"/>
    <p:sldId id="288" r:id="rId31"/>
    <p:sldId id="290" r:id="rId32"/>
    <p:sldId id="292" r:id="rId33"/>
    <p:sldId id="294" r:id="rId34"/>
    <p:sldId id="296" r:id="rId35"/>
    <p:sldId id="297" r:id="rId36"/>
    <p:sldId id="298" r:id="rId37"/>
    <p:sldId id="299" r:id="rId38"/>
    <p:sldId id="300" r:id="rId39"/>
    <p:sldId id="301" r:id="rId40"/>
    <p:sldId id="302" r:id="rId41"/>
    <p:sldId id="303" r:id="rId42"/>
    <p:sldId id="314" r:id="rId43"/>
    <p:sldId id="315" r:id="rId44"/>
    <p:sldId id="316" r:id="rId45"/>
    <p:sldId id="317" r:id="rId46"/>
    <p:sldId id="321" r:id="rId47"/>
    <p:sldId id="318" r:id="rId48"/>
    <p:sldId id="304" r:id="rId49"/>
    <p:sldId id="319" r:id="rId50"/>
    <p:sldId id="320" r:id="rId51"/>
    <p:sldId id="305" r:id="rId52"/>
    <p:sldId id="306" r:id="rId53"/>
    <p:sldId id="307" r:id="rId54"/>
    <p:sldId id="310" r:id="rId55"/>
    <p:sldId id="311" r:id="rId56"/>
    <p:sldId id="313" r:id="rId57"/>
    <p:sldId id="333" r:id="rId58"/>
    <p:sldId id="334" r:id="rId59"/>
    <p:sldId id="309" r:id="rId60"/>
    <p:sldId id="295" r:id="rId61"/>
    <p:sldId id="322" r:id="rId62"/>
    <p:sldId id="324" r:id="rId63"/>
    <p:sldId id="323" r:id="rId64"/>
    <p:sldId id="326" r:id="rId65"/>
    <p:sldId id="325" r:id="rId66"/>
    <p:sldId id="327" r:id="rId67"/>
    <p:sldId id="331" r:id="rId68"/>
    <p:sldId id="328" r:id="rId69"/>
    <p:sldId id="329" r:id="rId70"/>
    <p:sldId id="330" r:id="rId71"/>
    <p:sldId id="33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2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F19FE-9AD5-4763-A225-C7528FED66F3}" type="datetimeFigureOut">
              <a:rPr lang="en-US" smtClean="0"/>
              <a:pPr/>
              <a:t>3/30/2012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325ED-0AEC-4477-8F90-A1B1147DE1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3325ED-0AEC-4477-8F90-A1B1147DE19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59F575-772E-4F5A-B807-26A56A0E1CD9}"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9F575-772E-4F5A-B807-26A56A0E1CD9}"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9F575-772E-4F5A-B807-26A56A0E1CD9}"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9F575-772E-4F5A-B807-26A56A0E1CD9}"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59F575-772E-4F5A-B807-26A56A0E1CD9}"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59F575-772E-4F5A-B807-26A56A0E1CD9}"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59F575-772E-4F5A-B807-26A56A0E1CD9}" type="datetimeFigureOut">
              <a:rPr lang="en-US" smtClean="0"/>
              <a:pPr/>
              <a:t>3/30/2012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9F575-772E-4F5A-B807-26A56A0E1CD9}" type="datetimeFigureOut">
              <a:rPr lang="en-US" smtClean="0"/>
              <a:pPr/>
              <a:t>3/30/2012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9F575-772E-4F5A-B807-26A56A0E1CD9}" type="datetimeFigureOut">
              <a:rPr lang="en-US" smtClean="0"/>
              <a:pPr/>
              <a:t>3/30/2012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9F575-772E-4F5A-B807-26A56A0E1CD9}"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9F575-772E-4F5A-B807-26A56A0E1CD9}"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8A1B0-CB72-4B01-8EB6-37022BE6DE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9F575-772E-4F5A-B807-26A56A0E1CD9}" type="datetimeFigureOut">
              <a:rPr lang="en-US" smtClean="0"/>
              <a:pPr/>
              <a:t>3/30/2012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8A1B0-CB72-4B01-8EB6-37022BE6DE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vJvfjiCTvq4"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62RpSHIkUDo"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qoP1N0OyFic" TargetMode="External"/><Relationship Id="rId2" Type="http://schemas.openxmlformats.org/officeDocument/2006/relationships/hyperlink" Target="http://www.youtube.com/watch?v=yB2KvyiFUws" TargetMode="External"/><Relationship Id="rId1" Type="http://schemas.openxmlformats.org/officeDocument/2006/relationships/slideLayout" Target="../slideLayouts/slideLayout6.xml"/><Relationship Id="rId6" Type="http://schemas.openxmlformats.org/officeDocument/2006/relationships/hyperlink" Target="http://www.youtube.com/watch?v=xrUFZ13C3Q8" TargetMode="External"/><Relationship Id="rId5" Type="http://schemas.openxmlformats.org/officeDocument/2006/relationships/hyperlink" Target="http://www.youtube.com/watch?v=6KEXUaIlqzA&amp;feature=related" TargetMode="External"/><Relationship Id="rId4" Type="http://schemas.openxmlformats.org/officeDocument/2006/relationships/hyperlink" Target="http://www.youtube.com/watch?v=itvjYohS55w&amp;feature=relat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video.nationalgeographic.com/video/animals/mammals-animals/whales/whale_bluecall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video.nationalgeographic.com/video/animals/mammals-animals/whales/orca-juvenile-training-lex/" TargetMode="External"/><Relationship Id="rId2" Type="http://schemas.openxmlformats.org/officeDocument/2006/relationships/hyperlink" Target="http://www.youtube.com/watch?v=cg6VXFOtRsU"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http://frozenfly.edublogs.org/files/2010/12/whale-tail1-2bd805y.jpg"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www.youtube.com/watch?v=InUrAHyggDY"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http://www.seaworld.org/infobooks/KillerWhale/images/arterieskw99.JPG" TargetMode="Externa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http://www.seaworld.org/infobooks/KillerWhale/images/arterieskw99.JPG" TargetMode="Externa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youtube.com/watch?v=f7-y8LC50r8&amp;feature=related" TargetMode="External"/><Relationship Id="rId2" Type="http://schemas.openxmlformats.org/officeDocument/2006/relationships/hyperlink" Target="http://video.nationalgeographic.com/video/animals/mammals-animals/whales/orca-juvenile-training-lex/"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www.youtube.com/watch?v=xsxxjANm3hI&amp;feature=related" TargetMode="External"/><Relationship Id="rId2" Type="http://schemas.openxmlformats.org/officeDocument/2006/relationships/hyperlink" Target="http://www.youtube.com/watch?v=qaidpx3b0Jg&amp;feature=related" TargetMode="External"/><Relationship Id="rId1" Type="http://schemas.openxmlformats.org/officeDocument/2006/relationships/slideLayout" Target="../slideLayouts/slideLayout6.xml"/><Relationship Id="rId4" Type="http://schemas.openxmlformats.org/officeDocument/2006/relationships/hyperlink" Target="http://www.youtube.com/watch?v=_z2Lfxpi710&amp;feature=related"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http://www.seaworld.org/infobooks/Beluga/images/echolocation.gif"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www.youtube.com/watch?v=qLziFMF4DHA"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is a Cetacean</a:t>
            </a:r>
            <a:endParaRPr lang="en-US" dirty="0"/>
          </a:p>
        </p:txBody>
      </p:sp>
      <p:pic>
        <p:nvPicPr>
          <p:cNvPr id="8" name="Content Placeholder 7" descr="SpermWhale.jpeg"/>
          <p:cNvPicPr>
            <a:picLocks noGrp="1" noChangeAspect="1"/>
          </p:cNvPicPr>
          <p:nvPr>
            <p:ph sz="half" idx="2"/>
          </p:nvPr>
        </p:nvPicPr>
        <p:blipFill>
          <a:blip r:embed="rId2" cstate="print"/>
          <a:stretch>
            <a:fillRect/>
          </a:stretch>
        </p:blipFill>
        <p:spPr>
          <a:xfrm>
            <a:off x="4451676" y="1676400"/>
            <a:ext cx="4692324" cy="3962400"/>
          </a:xfrm>
        </p:spPr>
      </p:pic>
      <p:pic>
        <p:nvPicPr>
          <p:cNvPr id="7" name="Content Placeholder 6" descr="killer_whale_1.jpg"/>
          <p:cNvPicPr>
            <a:picLocks noGrp="1" noChangeAspect="1"/>
          </p:cNvPicPr>
          <p:nvPr>
            <p:ph sz="half" idx="1"/>
          </p:nvPr>
        </p:nvPicPr>
        <p:blipFill>
          <a:blip r:embed="rId3" cstate="print"/>
          <a:stretch>
            <a:fillRect/>
          </a:stretch>
        </p:blipFill>
        <p:spPr>
          <a:xfrm>
            <a:off x="-50532" y="1676400"/>
            <a:ext cx="4563043" cy="39624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msnbcmedia3.msn.com/j/MSNBC/Components/Photo/_new/100329-science-whales-1030a.grid-6x2.jpg"/>
          <p:cNvPicPr>
            <a:picLocks noChangeAspect="1" noChangeArrowheads="1"/>
          </p:cNvPicPr>
          <p:nvPr/>
        </p:nvPicPr>
        <p:blipFill>
          <a:blip r:embed="rId2" cstate="print"/>
          <a:srcRect/>
          <a:stretch>
            <a:fillRect/>
          </a:stretch>
        </p:blipFill>
        <p:spPr bwMode="auto">
          <a:xfrm>
            <a:off x="0" y="0"/>
            <a:ext cx="9187012" cy="6172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r>
              <a:rPr lang="en-US" dirty="0" smtClean="0"/>
              <a:t>Right whales are named because they move slow they are big, and float when killed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daviddarling.info/images/sei_whale.jpg"/>
          <p:cNvPicPr>
            <a:picLocks noChangeAspect="1" noChangeArrowheads="1"/>
          </p:cNvPicPr>
          <p:nvPr/>
        </p:nvPicPr>
        <p:blipFill>
          <a:blip r:embed="rId2" cstate="print"/>
          <a:srcRect/>
          <a:stretch>
            <a:fillRect/>
          </a:stretch>
        </p:blipFill>
        <p:spPr bwMode="auto">
          <a:xfrm>
            <a:off x="0" y="0"/>
            <a:ext cx="9144000" cy="69753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r>
              <a:rPr lang="en-US" dirty="0" smtClean="0"/>
              <a:t>Third largest whale, 66 ft, prefers tropical to temperate waters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nimal.discovery.com/tv/whale-wars/meet-the-whales/humpback-whale/images/humpback-whale.jpg"/>
          <p:cNvPicPr>
            <a:picLocks noChangeAspect="1" noChangeArrowheads="1"/>
          </p:cNvPicPr>
          <p:nvPr/>
        </p:nvPicPr>
        <p:blipFill>
          <a:blip r:embed="rId2" cstate="print"/>
          <a:srcRect/>
          <a:stretch>
            <a:fillRect/>
          </a:stretch>
        </p:blipFill>
        <p:spPr bwMode="auto">
          <a:xfrm>
            <a:off x="685800" y="18288"/>
            <a:ext cx="7391400" cy="68397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fontScale="90000"/>
          </a:bodyPr>
          <a:lstStyle/>
          <a:p>
            <a:r>
              <a:rPr lang="en-US" dirty="0" smtClean="0"/>
              <a:t>Known for </a:t>
            </a:r>
            <a:br>
              <a:rPr lang="en-US" dirty="0" smtClean="0"/>
            </a:br>
            <a:r>
              <a:rPr lang="en-US" dirty="0" smtClean="0"/>
              <a:t>-singing </a:t>
            </a:r>
            <a:br>
              <a:rPr lang="en-US" dirty="0" smtClean="0"/>
            </a:br>
            <a:r>
              <a:rPr lang="en-US" dirty="0" smtClean="0"/>
              <a:t>- distinct body shape which includes very large pectoral fins</a:t>
            </a:r>
            <a:br>
              <a:rPr lang="en-US" dirty="0" smtClean="0"/>
            </a:br>
            <a:r>
              <a:rPr lang="en-US" dirty="0" smtClean="0"/>
              <a:t>- very acrobatic</a:t>
            </a:r>
            <a:br>
              <a:rPr lang="en-US" dirty="0" smtClean="0"/>
            </a:br>
            <a:r>
              <a:rPr lang="en-US" dirty="0" smtClean="0"/>
              <a:t>-eat only in the winter near the poles and migrate towards the equator to give birth</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362516" y="83834"/>
            <a:ext cx="4418967"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Have Baleen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Picture 10" descr="http://www.pwlf.org/graywhale/GW%20baleen%20-%20A.jpg"/>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p:spPr>
      </p:pic>
      <p:sp>
        <p:nvSpPr>
          <p:cNvPr id="22531" name="Rectangle 3"/>
          <p:cNvSpPr>
            <a:spLocks noChangeArrowheads="1"/>
          </p:cNvSpPr>
          <p:nvPr/>
        </p:nvSpPr>
        <p:spPr bwMode="auto">
          <a:xfrm>
            <a:off x="457200" y="467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19200"/>
          </a:xfrm>
        </p:spPr>
        <p:txBody>
          <a:bodyPr>
            <a:normAutofit fontScale="90000"/>
          </a:bodyPr>
          <a:lstStyle/>
          <a:p>
            <a:r>
              <a:rPr lang="en-US" dirty="0" smtClean="0"/>
              <a:t>What does the largest animal on Earth feed on?</a:t>
            </a:r>
            <a:endParaRPr lang="en-US" dirty="0"/>
          </a:p>
        </p:txBody>
      </p:sp>
      <p:pic>
        <p:nvPicPr>
          <p:cNvPr id="4" name="Picture 4" descr="http://t2.gstatic.com/images?q=tbn:ANd9GcRVzCA9WTgoLevbz-VAteSwhd_2xZYMT-XlJ9t6t4Wsjo_QCHviJ4j8xsUVuQ"/>
          <p:cNvPicPr>
            <a:picLocks noChangeAspect="1" noChangeArrowheads="1"/>
          </p:cNvPicPr>
          <p:nvPr/>
        </p:nvPicPr>
        <p:blipFill>
          <a:blip r:embed="rId2" cstate="print"/>
          <a:srcRect/>
          <a:stretch>
            <a:fillRect/>
          </a:stretch>
        </p:blipFill>
        <p:spPr bwMode="auto">
          <a:xfrm>
            <a:off x="1447800" y="1295400"/>
            <a:ext cx="6324600" cy="5295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neptune-krilloil.net/wp-content/uploads/2011/08/Krill2.jpg"/>
          <p:cNvPicPr>
            <a:picLocks noChangeAspect="1" noChangeArrowheads="1"/>
          </p:cNvPicPr>
          <p:nvPr/>
        </p:nvPicPr>
        <p:blipFill>
          <a:blip r:embed="rId2" cstate="print"/>
          <a:srcRect/>
          <a:stretch>
            <a:fillRect/>
          </a:stretch>
        </p:blipFill>
        <p:spPr bwMode="auto">
          <a:xfrm>
            <a:off x="0" y="0"/>
            <a:ext cx="9133772" cy="6324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lstStyle/>
          <a:p>
            <a:r>
              <a:rPr lang="en-US" dirty="0" smtClean="0"/>
              <a:t>Amazing hunting technique </a:t>
            </a:r>
            <a:r>
              <a:rPr lang="en-US" u="sng" dirty="0" smtClean="0">
                <a:hlinkClick r:id="rId2"/>
              </a:rPr>
              <a:t>http://www.youtube.com/watch?v=vJvfjiCTvq4</a:t>
            </a:r>
            <a:r>
              <a:rPr lang="en-US" dirty="0" smtClean="0"/>
              <a:t>  humpback eating/ bubble netting</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838200"/>
          </a:xfrm>
        </p:spPr>
        <p:txBody>
          <a:bodyPr>
            <a:normAutofit/>
          </a:bodyPr>
          <a:lstStyle/>
          <a:p>
            <a:r>
              <a:rPr lang="en-US" dirty="0" smtClean="0"/>
              <a:t>What makes them mammals</a:t>
            </a:r>
            <a:endParaRPr lang="en-US" dirty="0"/>
          </a:p>
        </p:txBody>
      </p:sp>
      <p:pic>
        <p:nvPicPr>
          <p:cNvPr id="4" name="Content Placeholder 3" descr="Beluga_nudging_Kera-500x333.jpg"/>
          <p:cNvPicPr>
            <a:picLocks noGrp="1" noChangeAspect="1"/>
          </p:cNvPicPr>
          <p:nvPr>
            <p:ph idx="1"/>
          </p:nvPr>
        </p:nvPicPr>
        <p:blipFill>
          <a:blip r:embed="rId2" cstate="print"/>
          <a:stretch>
            <a:fillRect/>
          </a:stretch>
        </p:blipFill>
        <p:spPr>
          <a:xfrm>
            <a:off x="533400" y="1194054"/>
            <a:ext cx="8382000" cy="5582412"/>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fontScale="90000"/>
          </a:bodyPr>
          <a:lstStyle/>
          <a:p>
            <a:r>
              <a:rPr lang="en-US" b="1" dirty="0" smtClean="0"/>
              <a:t>Bubble Netting</a:t>
            </a:r>
            <a:r>
              <a:rPr lang="en-US" dirty="0" smtClean="0"/>
              <a:t/>
            </a:r>
            <a:br>
              <a:rPr lang="en-US" dirty="0" smtClean="0"/>
            </a:br>
            <a:r>
              <a:rPr lang="en-US" dirty="0" smtClean="0"/>
              <a:t>This hunting technique is unusual.</a:t>
            </a:r>
            <a:br>
              <a:rPr lang="en-US" dirty="0" smtClean="0"/>
            </a:br>
            <a:r>
              <a:rPr lang="en-US" dirty="0" smtClean="0"/>
              <a:t>Whale dives along a school of small fish and swims around it releasing a stream of bubbles which enclose the school</a:t>
            </a:r>
            <a:br>
              <a:rPr lang="en-US" dirty="0" smtClean="0"/>
            </a:br>
            <a:r>
              <a:rPr lang="en-US" dirty="0" smtClean="0"/>
              <a:t>Fish refuse to swim through bubbles</a:t>
            </a:r>
            <a:br>
              <a:rPr lang="en-US" dirty="0" smtClean="0"/>
            </a:br>
            <a:r>
              <a:rPr lang="en-US" dirty="0" smtClean="0"/>
              <a:t>Whale swims upwards through enter of school and eats</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91397"/>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Baleen whales communicate through a series of clicks</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Some sing complex songs (humpback)</a:t>
            </a:r>
            <a:endParaRPr kumimoji="0" lang="en-US" sz="3200" b="0" i="0" u="none" strike="noStrike" cap="none" normalizeH="0" baseline="0" dirty="0" smtClean="0">
              <a:ln>
                <a:noFill/>
              </a:ln>
              <a:solidFill>
                <a:schemeClr val="tx1"/>
              </a:solidFill>
              <a:effectLst/>
              <a:latin typeface="Arial" pitchFamily="34" charset="0"/>
            </a:endParaRPr>
          </a:p>
        </p:txBody>
      </p:sp>
      <p:pic>
        <p:nvPicPr>
          <p:cNvPr id="1025" name="Picture 7" descr="http://funkman.org/animal/mammal/bluewhale1nooas.gif"/>
          <p:cNvPicPr>
            <a:picLocks noChangeAspect="1" noChangeArrowheads="1"/>
          </p:cNvPicPr>
          <p:nvPr/>
        </p:nvPicPr>
        <p:blipFill>
          <a:blip r:embed="rId2" cstate="print"/>
          <a:srcRect/>
          <a:stretch>
            <a:fillRect/>
          </a:stretch>
        </p:blipFill>
        <p:spPr bwMode="auto">
          <a:xfrm>
            <a:off x="0" y="1447800"/>
            <a:ext cx="9144000" cy="54007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5400" dirty="0" smtClean="0">
                <a:latin typeface="Arial Unicode MS" pitchFamily="34" charset="-128"/>
                <a:ea typeface="Arial Unicode MS" pitchFamily="34" charset="-128"/>
                <a:cs typeface="Arial Unicode MS" pitchFamily="34" charset="-128"/>
              </a:rPr>
              <a:t>Why do they sing?</a:t>
            </a:r>
            <a:endParaRPr lang="en-US" sz="5400" dirty="0">
              <a:latin typeface="Arial Unicode MS" pitchFamily="34" charset="-128"/>
              <a:ea typeface="Arial Unicode MS" pitchFamily="34" charset="-128"/>
              <a:cs typeface="Arial Unicode MS" pitchFamily="34" charset="-128"/>
            </a:endParaRPr>
          </a:p>
        </p:txBody>
      </p:sp>
      <p:pic>
        <p:nvPicPr>
          <p:cNvPr id="4" name="Content Placeholder 3" descr="humpback-singing-sml.jpg"/>
          <p:cNvPicPr>
            <a:picLocks noGrp="1" noChangeAspect="1"/>
          </p:cNvPicPr>
          <p:nvPr>
            <p:ph idx="1"/>
          </p:nvPr>
        </p:nvPicPr>
        <p:blipFill>
          <a:blip r:embed="rId2" cstate="print"/>
          <a:stretch>
            <a:fillRect/>
          </a:stretch>
        </p:blipFill>
        <p:spPr>
          <a:xfrm>
            <a:off x="1066800" y="981855"/>
            <a:ext cx="7315200" cy="587614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Other behaviors include breaching.</a:t>
            </a:r>
            <a:endParaRPr lang="en-US" dirty="0"/>
          </a:p>
        </p:txBody>
      </p:sp>
      <p:pic>
        <p:nvPicPr>
          <p:cNvPr id="4" name="Content Placeholder 3" descr="Humpback%20breach%20in%20Alaska.jpg"/>
          <p:cNvPicPr>
            <a:picLocks noGrp="1" noChangeAspect="1"/>
          </p:cNvPicPr>
          <p:nvPr>
            <p:ph idx="1"/>
          </p:nvPr>
        </p:nvPicPr>
        <p:blipFill>
          <a:blip r:embed="rId2" cstate="print"/>
          <a:stretch>
            <a:fillRect/>
          </a:stretch>
        </p:blipFill>
        <p:spPr>
          <a:xfrm>
            <a:off x="533399" y="990600"/>
            <a:ext cx="8430265" cy="5668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5400" dirty="0" smtClean="0"/>
              <a:t>Lob-tailing</a:t>
            </a:r>
            <a:endParaRPr lang="en-US" sz="5400" dirty="0"/>
          </a:p>
        </p:txBody>
      </p:sp>
      <p:pic>
        <p:nvPicPr>
          <p:cNvPr id="4" name="Content Placeholder 3" descr="6130893451_031ec0a676_z.jpg"/>
          <p:cNvPicPr>
            <a:picLocks noGrp="1" noChangeAspect="1"/>
          </p:cNvPicPr>
          <p:nvPr>
            <p:ph idx="1"/>
          </p:nvPr>
        </p:nvPicPr>
        <p:blipFill>
          <a:blip r:embed="rId2" cstate="print"/>
          <a:stretch>
            <a:fillRect/>
          </a:stretch>
        </p:blipFill>
        <p:spPr>
          <a:xfrm>
            <a:off x="246231" y="838200"/>
            <a:ext cx="8593865" cy="570686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3562"/>
          </a:xfrm>
        </p:spPr>
        <p:txBody>
          <a:bodyPr/>
          <a:lstStyle/>
          <a:p>
            <a:r>
              <a:rPr lang="en-US" dirty="0" smtClean="0">
                <a:hlinkClick r:id="rId2"/>
              </a:rPr>
              <a:t>http://www.youtube.com/watch?v=62RpSHIkUDo</a:t>
            </a:r>
            <a:r>
              <a:rPr lang="en-US" dirty="0" smtClean="0"/>
              <a:t> humpback singing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Spy-hopping</a:t>
            </a:r>
            <a:endParaRPr lang="en-US" dirty="0"/>
          </a:p>
        </p:txBody>
      </p:sp>
      <p:pic>
        <p:nvPicPr>
          <p:cNvPr id="4" name="Content Placeholder 3" descr="orca-whales-spyhopping_358.jpg"/>
          <p:cNvPicPr>
            <a:picLocks noGrp="1" noChangeAspect="1"/>
          </p:cNvPicPr>
          <p:nvPr>
            <p:ph idx="1"/>
          </p:nvPr>
        </p:nvPicPr>
        <p:blipFill>
          <a:blip r:embed="rId2" cstate="print"/>
          <a:stretch>
            <a:fillRect/>
          </a:stretch>
        </p:blipFill>
        <p:spPr>
          <a:xfrm>
            <a:off x="294662" y="990600"/>
            <a:ext cx="8600064" cy="5715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sz="2700" u="sng" dirty="0" smtClean="0">
                <a:hlinkClick r:id="rId2"/>
              </a:rPr>
              <a:t>http://www.youtube.com/watch?v=yB2KvyiFUws</a:t>
            </a:r>
            <a:r>
              <a:rPr lang="en-US" sz="2700" dirty="0" smtClean="0"/>
              <a:t>  spy hopping</a:t>
            </a:r>
            <a:br>
              <a:rPr lang="en-US" sz="2700" dirty="0" smtClean="0"/>
            </a:br>
            <a:r>
              <a:rPr lang="en-US" sz="2700" dirty="0" smtClean="0"/>
              <a:t/>
            </a:r>
            <a:br>
              <a:rPr lang="en-US" sz="2700" dirty="0" smtClean="0"/>
            </a:br>
            <a:r>
              <a:rPr lang="en-US" sz="2700" dirty="0" smtClean="0">
                <a:hlinkClick r:id="rId3"/>
              </a:rPr>
              <a:t>http://www.youtube.com/watch?v=qoP1N0OyFic</a:t>
            </a:r>
            <a:r>
              <a:rPr lang="en-US" sz="2700" dirty="0" smtClean="0"/>
              <a:t>  </a:t>
            </a:r>
            <a:br>
              <a:rPr lang="en-US" sz="2700" dirty="0" smtClean="0"/>
            </a:br>
            <a:r>
              <a:rPr lang="en-US" sz="2700" dirty="0" smtClean="0"/>
              <a:t/>
            </a:r>
            <a:br>
              <a:rPr lang="en-US" sz="2700" dirty="0" smtClean="0"/>
            </a:br>
            <a:r>
              <a:rPr lang="en-US" sz="2700" dirty="0" smtClean="0">
                <a:hlinkClick r:id="rId4"/>
              </a:rPr>
              <a:t>http://www.youtube.com/watch?v=itvjYohS55w&amp;feature=related</a:t>
            </a:r>
            <a:r>
              <a:rPr lang="en-US" sz="2700" dirty="0" smtClean="0"/>
              <a:t> </a:t>
            </a:r>
            <a:br>
              <a:rPr lang="en-US" sz="2700" dirty="0" smtClean="0"/>
            </a:br>
            <a:r>
              <a:rPr lang="en-US" sz="2700" dirty="0" smtClean="0"/>
              <a:t/>
            </a:r>
            <a:br>
              <a:rPr lang="en-US" sz="2700" dirty="0" smtClean="0"/>
            </a:br>
            <a:r>
              <a:rPr lang="en-US" sz="2700" dirty="0" smtClean="0">
                <a:hlinkClick r:id="rId5"/>
              </a:rPr>
              <a:t>http://www.youtube.com/watch?v=6KEXUaIlqzA&amp;feature=related</a:t>
            </a:r>
            <a:r>
              <a:rPr lang="en-US" sz="2700" dirty="0" smtClean="0"/>
              <a:t>  </a:t>
            </a:r>
            <a:br>
              <a:rPr lang="en-US" sz="2700" dirty="0" smtClean="0"/>
            </a:br>
            <a:r>
              <a:rPr lang="en-US" sz="2700" dirty="0" smtClean="0"/>
              <a:t/>
            </a:r>
            <a:br>
              <a:rPr lang="en-US" sz="2700" dirty="0" smtClean="0"/>
            </a:br>
            <a:r>
              <a:rPr lang="en-US" sz="2400" dirty="0" smtClean="0">
                <a:hlinkClick r:id="rId6"/>
              </a:rPr>
              <a:t>http://www.youtube.com/watch?v=xrUFZ13C3Q8</a:t>
            </a:r>
            <a:r>
              <a:rPr lang="en-US" sz="2400" dirty="0" smtClean="0"/>
              <a:t/>
            </a:r>
            <a:br>
              <a:rPr lang="en-US" sz="2400" dirty="0" smtClean="0"/>
            </a:br>
            <a:r>
              <a:rPr lang="en-US" sz="2700" dirty="0" smtClean="0"/>
              <a:t> </a:t>
            </a:r>
            <a:r>
              <a:rPr lang="en-US" dirty="0" smtClean="0"/>
              <a:t/>
            </a:r>
            <a:br>
              <a:rPr lang="en-US" dirty="0" smtClean="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oodheartextremescience.files.wordpress.com/2009/12/1-whale-bus-comparison.jpg?w=640&amp;h=286"/>
          <p:cNvPicPr>
            <a:picLocks noChangeAspect="1" noChangeArrowheads="1"/>
          </p:cNvPicPr>
          <p:nvPr/>
        </p:nvPicPr>
        <p:blipFill>
          <a:blip r:embed="rId2" cstate="print"/>
          <a:srcRect/>
          <a:stretch>
            <a:fillRect/>
          </a:stretch>
        </p:blipFill>
        <p:spPr bwMode="auto">
          <a:xfrm>
            <a:off x="0" y="762000"/>
            <a:ext cx="9207941" cy="5334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1250" name="Picture 2" descr="http://goodheartextremescience.files.wordpress.com/2009/12/blue-whale-animal-comparison.jpg?w=640"/>
          <p:cNvPicPr>
            <a:picLocks noChangeAspect="1" noChangeArrowheads="1"/>
          </p:cNvPicPr>
          <p:nvPr/>
        </p:nvPicPr>
        <p:blipFill>
          <a:blip r:embed="rId2" cstate="print"/>
          <a:srcRect/>
          <a:stretch>
            <a:fillRect/>
          </a:stretch>
        </p:blipFill>
        <p:spPr bwMode="auto">
          <a:xfrm>
            <a:off x="228600" y="228601"/>
            <a:ext cx="8686800" cy="6447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le_fin_06"/>
          <p:cNvPicPr/>
          <p:nvPr/>
        </p:nvPicPr>
        <p:blipFill>
          <a:blip r:embed="rId2" cstate="print"/>
          <a:srcRect/>
          <a:stretch>
            <a:fillRect/>
          </a:stretch>
        </p:blipFill>
        <p:spPr bwMode="auto">
          <a:xfrm>
            <a:off x="228600" y="152400"/>
            <a:ext cx="8686800" cy="6324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a:t>
            </a:r>
            <a:r>
              <a:rPr lang="en-US" smtClean="0"/>
              <a:t>Whales Communicating</a:t>
            </a:r>
            <a:endParaRPr lang="en-US"/>
          </a:p>
        </p:txBody>
      </p:sp>
      <p:sp>
        <p:nvSpPr>
          <p:cNvPr id="3" name="Content Placeholder 2"/>
          <p:cNvSpPr>
            <a:spLocks noGrp="1"/>
          </p:cNvSpPr>
          <p:nvPr>
            <p:ph idx="1"/>
          </p:nvPr>
        </p:nvSpPr>
        <p:spPr/>
        <p:txBody>
          <a:bodyPr/>
          <a:lstStyle/>
          <a:p>
            <a:r>
              <a:rPr lang="en-US" dirty="0" smtClean="0">
                <a:hlinkClick r:id="rId2"/>
              </a:rPr>
              <a:t>http://video.nationalgeographic.com/video/animals/mammals-animals/whales/whale_bluecalls/</a:t>
            </a: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Whale: Population Size?</a:t>
            </a:r>
            <a:endParaRPr lang="en-US" dirty="0"/>
          </a:p>
        </p:txBody>
      </p:sp>
      <p:sp>
        <p:nvSpPr>
          <p:cNvPr id="3" name="Content Placeholder 2"/>
          <p:cNvSpPr>
            <a:spLocks noGrp="1"/>
          </p:cNvSpPr>
          <p:nvPr>
            <p:ph idx="1"/>
          </p:nvPr>
        </p:nvSpPr>
        <p:spPr>
          <a:xfrm>
            <a:off x="457200" y="1143000"/>
            <a:ext cx="8229600" cy="4602163"/>
          </a:xfrm>
        </p:spPr>
        <p:txBody>
          <a:bodyPr/>
          <a:lstStyle/>
          <a:p>
            <a:r>
              <a:rPr lang="en-US" dirty="0" smtClean="0"/>
              <a:t>Reproduce very slowly, every 2-3 years</a:t>
            </a:r>
          </a:p>
          <a:p>
            <a:r>
              <a:rPr lang="en-US" dirty="0" smtClean="0"/>
              <a:t>Gestation period is 12 months</a:t>
            </a:r>
          </a:p>
          <a:p>
            <a:endParaRPr lang="en-US" dirty="0"/>
          </a:p>
        </p:txBody>
      </p:sp>
      <p:pic>
        <p:nvPicPr>
          <p:cNvPr id="19458" name="Picture 2" descr="http://jadejiang.weebly.com/uploads/2/0/9/7/2097500/6401090.jpg?351x262"/>
          <p:cNvPicPr>
            <a:picLocks noChangeAspect="1" noChangeArrowheads="1"/>
          </p:cNvPicPr>
          <p:nvPr/>
        </p:nvPicPr>
        <p:blipFill>
          <a:blip r:embed="rId2" cstate="print"/>
          <a:srcRect/>
          <a:stretch>
            <a:fillRect/>
          </a:stretch>
        </p:blipFill>
        <p:spPr bwMode="auto">
          <a:xfrm>
            <a:off x="1676400" y="2381737"/>
            <a:ext cx="5943600" cy="445346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Whale</a:t>
            </a:r>
            <a:endParaRPr lang="en-US" dirty="0"/>
          </a:p>
        </p:txBody>
      </p:sp>
      <p:sp>
        <p:nvSpPr>
          <p:cNvPr id="3" name="Content Placeholder 2"/>
          <p:cNvSpPr>
            <a:spLocks noGrp="1"/>
          </p:cNvSpPr>
          <p:nvPr>
            <p:ph idx="1"/>
          </p:nvPr>
        </p:nvSpPr>
        <p:spPr/>
        <p:txBody>
          <a:bodyPr>
            <a:normAutofit/>
          </a:bodyPr>
          <a:lstStyle/>
          <a:p>
            <a:r>
              <a:rPr lang="en-US" dirty="0" smtClean="0"/>
              <a:t>Found in every ocean</a:t>
            </a:r>
          </a:p>
          <a:p>
            <a:r>
              <a:rPr lang="en-US" dirty="0" smtClean="0"/>
              <a:t>Aggressively hunted for oil and blubber</a:t>
            </a:r>
          </a:p>
          <a:p>
            <a:r>
              <a:rPr lang="en-US" dirty="0" smtClean="0"/>
              <a:t>1930-1931 ~30,000 were hunted and killed</a:t>
            </a:r>
          </a:p>
          <a:p>
            <a:r>
              <a:rPr lang="en-US" dirty="0" smtClean="0"/>
              <a:t>An estimated 350,000 blue whales were killed;  99% of the population wiped out</a:t>
            </a:r>
          </a:p>
          <a:p>
            <a:r>
              <a:rPr lang="en-US" dirty="0" smtClean="0"/>
              <a:t>How many remain today???</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22530" name="Picture 2" descr="http://cdn.supergreenme.com/500x333_flensing4.jpg"/>
          <p:cNvPicPr>
            <a:picLocks noChangeAspect="1" noChangeArrowheads="1"/>
          </p:cNvPicPr>
          <p:nvPr/>
        </p:nvPicPr>
        <p:blipFill>
          <a:blip r:embed="rId2" cstate="print"/>
          <a:srcRect/>
          <a:stretch>
            <a:fillRect/>
          </a:stretch>
        </p:blipFill>
        <p:spPr bwMode="auto">
          <a:xfrm>
            <a:off x="0" y="838200"/>
            <a:ext cx="9082663" cy="5867400"/>
          </a:xfrm>
          <a:prstGeom prst="rect">
            <a:avLst/>
          </a:prstGeom>
          <a:noFill/>
        </p:spPr>
      </p:pic>
      <p:sp>
        <p:nvSpPr>
          <p:cNvPr id="5" name="Rectangle 4"/>
          <p:cNvSpPr/>
          <p:nvPr/>
        </p:nvSpPr>
        <p:spPr>
          <a:xfrm>
            <a:off x="152400" y="0"/>
            <a:ext cx="8991600" cy="769441"/>
          </a:xfrm>
          <a:prstGeom prst="rect">
            <a:avLst/>
          </a:prstGeom>
        </p:spPr>
        <p:txBody>
          <a:bodyPr wrap="square">
            <a:spAutoFit/>
          </a:bodyPr>
          <a:lstStyle/>
          <a:p>
            <a:pPr algn="ctr"/>
            <a:r>
              <a:rPr lang="en-US" sz="4400" dirty="0" smtClean="0">
                <a:solidFill>
                  <a:srgbClr val="FF0000"/>
                </a:solidFill>
              </a:rPr>
              <a:t>Less than </a:t>
            </a:r>
            <a:r>
              <a:rPr lang="en-US" sz="4400" b="1" dirty="0" smtClean="0">
                <a:solidFill>
                  <a:srgbClr val="FF0000"/>
                </a:solidFill>
              </a:rPr>
              <a:t>10,000</a:t>
            </a:r>
            <a:r>
              <a:rPr lang="en-US" sz="4400" dirty="0" smtClean="0">
                <a:solidFill>
                  <a:srgbClr val="FF0000"/>
                </a:solidFill>
              </a:rPr>
              <a:t> in the Oceans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Odonteceti </a:t>
            </a:r>
            <a:endParaRPr lang="en-US" dirty="0"/>
          </a:p>
        </p:txBody>
      </p:sp>
      <p:pic>
        <p:nvPicPr>
          <p:cNvPr id="4" name="Content Placeholder 3" descr="toothed.gif"/>
          <p:cNvPicPr>
            <a:picLocks noGrp="1" noChangeAspect="1"/>
          </p:cNvPicPr>
          <p:nvPr>
            <p:ph idx="1"/>
          </p:nvPr>
        </p:nvPicPr>
        <p:blipFill>
          <a:blip r:embed="rId2" cstate="print"/>
          <a:stretch>
            <a:fillRect/>
          </a:stretch>
        </p:blipFill>
        <p:spPr>
          <a:xfrm>
            <a:off x="685800" y="788002"/>
            <a:ext cx="8001000" cy="600126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desktop-backgrounds.net/free-desktop-wallpapers-backgrounds/free-hd-desktop-wallpapers-backgrounds/258408371.jpg"/>
          <p:cNvPicPr>
            <a:picLocks noChangeAspect="1" noChangeArrowheads="1"/>
          </p:cNvPicPr>
          <p:nvPr/>
        </p:nvPicPr>
        <p:blipFill>
          <a:blip r:embed="rId2" cstate="print"/>
          <a:srcRect/>
          <a:stretch>
            <a:fillRect/>
          </a:stretch>
        </p:blipFill>
        <p:spPr bwMode="auto">
          <a:xfrm>
            <a:off x="0" y="0"/>
            <a:ext cx="9359900" cy="70199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polarfield.com/blog/wp-content/uploads/2009/08/narwhalspyhopping.jpg"/>
          <p:cNvPicPr>
            <a:picLocks noChangeAspect="1" noChangeArrowheads="1"/>
          </p:cNvPicPr>
          <p:nvPr/>
        </p:nvPicPr>
        <p:blipFill>
          <a:blip r:embed="rId2" cstate="print"/>
          <a:srcRect/>
          <a:stretch>
            <a:fillRect/>
          </a:stretch>
        </p:blipFill>
        <p:spPr bwMode="auto">
          <a:xfrm>
            <a:off x="-1" y="0"/>
            <a:ext cx="9149719" cy="6096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wildlife.org/gift-center/Images/large-species-photo/large-beluga-whale-photo.jpg"/>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dolphinworld.org/stories/porpoise.jpeg"/>
          <p:cNvPicPr>
            <a:picLocks noChangeAspect="1" noChangeArrowheads="1"/>
          </p:cNvPicPr>
          <p:nvPr/>
        </p:nvPicPr>
        <p:blipFill>
          <a:blip r:embed="rId2" cstate="print"/>
          <a:srcRect/>
          <a:stretch>
            <a:fillRect/>
          </a:stretch>
        </p:blipFill>
        <p:spPr bwMode="auto">
          <a:xfrm>
            <a:off x="0" y="0"/>
            <a:ext cx="9174892" cy="6172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lphins.mysouthwest.com.au/_content/images/Dolphins/K48%20-%20Bunbury%20Dolphins.jpg"/>
          <p:cNvPicPr/>
          <p:nvPr/>
        </p:nvPicPr>
        <p:blipFill>
          <a:blip r:embed="rId2" cstate="print"/>
          <a:srcRect/>
          <a:stretch>
            <a:fillRect/>
          </a:stretch>
        </p:blipFill>
        <p:spPr bwMode="auto">
          <a:xfrm>
            <a:off x="0" y="0"/>
            <a:ext cx="9143999" cy="6477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obones"/>
          <p:cNvPicPr/>
          <p:nvPr/>
        </p:nvPicPr>
        <p:blipFill>
          <a:blip r:embed="rId2" cstate="print"/>
          <a:srcRect/>
          <a:stretch>
            <a:fillRect/>
          </a:stretch>
        </p:blipFill>
        <p:spPr bwMode="auto">
          <a:xfrm>
            <a:off x="685800" y="304800"/>
            <a:ext cx="8229600" cy="6324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rmwhale"/>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4.bp.blogspot.com/-Q0fgUBW6gPc/Tb8wbCc69GI/AAAAAAAACHA/ODVJkXOLB20/s1600/Whale_comparison.jpg"/>
          <p:cNvPicPr>
            <a:picLocks noChangeAspect="1" noChangeArrowheads="1"/>
          </p:cNvPicPr>
          <p:nvPr/>
        </p:nvPicPr>
        <p:blipFill>
          <a:blip r:embed="rId2" cstate="print"/>
          <a:srcRect/>
          <a:stretch>
            <a:fillRect/>
          </a:stretch>
        </p:blipFill>
        <p:spPr bwMode="auto">
          <a:xfrm>
            <a:off x="0" y="-1"/>
            <a:ext cx="8763000" cy="674673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Characteristics Include:  Conical shaped teeth</a:t>
            </a:r>
            <a:endParaRPr lang="en-US" dirty="0"/>
          </a:p>
        </p:txBody>
      </p:sp>
      <p:pic>
        <p:nvPicPr>
          <p:cNvPr id="4" name="Content Placeholder 3" descr="dolphin_lifehistory_study.jpg"/>
          <p:cNvPicPr>
            <a:picLocks noGrp="1" noChangeAspect="1"/>
          </p:cNvPicPr>
          <p:nvPr>
            <p:ph idx="1"/>
          </p:nvPr>
        </p:nvPicPr>
        <p:blipFill>
          <a:blip r:embed="rId2" cstate="print"/>
          <a:stretch>
            <a:fillRect/>
          </a:stretch>
        </p:blipFill>
        <p:spPr>
          <a:xfrm>
            <a:off x="1066799" y="1143000"/>
            <a:ext cx="7245379" cy="54102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4.bp.blogspot.com/-Q0fgUBW6gPc/Tb8wbCc69GI/AAAAAAAACHA/ODVJkXOLB20/s1600/Whale_comparison.jpg"/>
          <p:cNvPicPr>
            <a:picLocks noChangeAspect="1" noChangeArrowheads="1"/>
          </p:cNvPicPr>
          <p:nvPr/>
        </p:nvPicPr>
        <p:blipFill>
          <a:blip r:embed="rId2" cstate="print"/>
          <a:srcRect/>
          <a:stretch>
            <a:fillRect/>
          </a:stretch>
        </p:blipFill>
        <p:spPr bwMode="auto">
          <a:xfrm>
            <a:off x="0" y="-1"/>
            <a:ext cx="8763000" cy="674673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Carnivorous</a:t>
            </a:r>
            <a:endParaRPr lang="en-US" dirty="0"/>
          </a:p>
        </p:txBody>
      </p:sp>
      <p:pic>
        <p:nvPicPr>
          <p:cNvPr id="4" name="Content Placeholder 3" descr="ocean-deep_01_whale-squid.jpg"/>
          <p:cNvPicPr>
            <a:picLocks noGrp="1" noChangeAspect="1"/>
          </p:cNvPicPr>
          <p:nvPr>
            <p:ph idx="1"/>
          </p:nvPr>
        </p:nvPicPr>
        <p:blipFill>
          <a:blip r:embed="rId2" cstate="print"/>
          <a:stretch>
            <a:fillRect/>
          </a:stretch>
        </p:blipFill>
        <p:spPr>
          <a:xfrm>
            <a:off x="230567" y="990600"/>
            <a:ext cx="8637278" cy="5714999"/>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r>
              <a:rPr lang="en-US" dirty="0" smtClean="0">
                <a:hlinkClick r:id="rId2"/>
              </a:rPr>
              <a:t>http://www.youtube.com/watch?v=cg6VXFOtRsU</a:t>
            </a:r>
            <a:r>
              <a:rPr lang="en-US" dirty="0" smtClean="0"/>
              <a:t>  dolphins hunting</a:t>
            </a:r>
            <a:br>
              <a:rPr lang="en-US" dirty="0" smtClean="0"/>
            </a:br>
            <a:r>
              <a:rPr lang="en-US" dirty="0" smtClean="0"/>
              <a:t/>
            </a:r>
            <a:br>
              <a:rPr lang="en-US" dirty="0" smtClean="0"/>
            </a:br>
            <a:r>
              <a:rPr lang="en-US" dirty="0" smtClean="0">
                <a:hlinkClick r:id="rId3"/>
              </a:rPr>
              <a:t>http://video.nationalgeographic.com/video/animals/mammals-animals/whales/orca-juvenile-training-lex/</a:t>
            </a:r>
            <a:r>
              <a:rPr lang="en-US" dirty="0" smtClean="0"/>
              <a:t>  killer whales gang up on a seal</a:t>
            </a:r>
            <a:br>
              <a:rPr lang="en-US" dirty="0" smtClean="0"/>
            </a:br>
            <a:r>
              <a:rPr lang="en-US" dirty="0" smtClean="0"/>
              <a:t/>
            </a:r>
            <a:br>
              <a:rPr lang="en-US" dirty="0" smtClean="0"/>
            </a:b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Very social</a:t>
            </a:r>
            <a:endParaRPr lang="en-US" dirty="0"/>
          </a:p>
        </p:txBody>
      </p:sp>
      <p:pic>
        <p:nvPicPr>
          <p:cNvPr id="4" name="Content Placeholder 3" descr="KillerWhalePod.jpg"/>
          <p:cNvPicPr>
            <a:picLocks noGrp="1" noChangeAspect="1"/>
          </p:cNvPicPr>
          <p:nvPr>
            <p:ph idx="1"/>
          </p:nvPr>
        </p:nvPicPr>
        <p:blipFill>
          <a:blip r:embed="rId2" cstate="print"/>
          <a:stretch>
            <a:fillRect/>
          </a:stretch>
        </p:blipFill>
        <p:spPr>
          <a:xfrm>
            <a:off x="118979" y="859631"/>
            <a:ext cx="8947485" cy="5312569"/>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25841"/>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Have conical shaped teeth (*porpoises have spade shaped teeth)</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Generally smaller than mysticeti</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Are carnivorous</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Can dive up to 2000 meters and hold their breath for up to 90 minutes</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Over 65 species with the Sperm Whale being the largest (about 60 feet long)</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Communicate while hunting using signature clicks</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Live in Pods </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5 – 30 individuals </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Establish strong social bonds</a:t>
            </a: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Some mate for life</a:t>
            </a:r>
            <a:endParaRPr lang="en-US" dirty="0"/>
          </a:p>
        </p:txBody>
      </p:sp>
      <p:pic>
        <p:nvPicPr>
          <p:cNvPr id="4" name="Content Placeholder 3" descr="12152485A_Dolphin_kiss_Posters-a6b15f156587c8eaed77af46a5fa3ac5-1u5wx6e.jpg"/>
          <p:cNvPicPr>
            <a:picLocks noGrp="1" noChangeAspect="1"/>
          </p:cNvPicPr>
          <p:nvPr>
            <p:ph idx="1"/>
          </p:nvPr>
        </p:nvPicPr>
        <p:blipFill>
          <a:blip r:embed="rId2" cstate="print"/>
          <a:stretch>
            <a:fillRect/>
          </a:stretch>
        </p:blipFill>
        <p:spPr>
          <a:xfrm>
            <a:off x="762001" y="624842"/>
            <a:ext cx="7744022" cy="619521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a:t>Mysteceti/Baleen </a:t>
            </a:r>
            <a:r>
              <a:rPr lang="en-US" b="1" i="1" u="sng" dirty="0" smtClean="0"/>
              <a:t>Whale</a:t>
            </a:r>
            <a:r>
              <a:rPr lang="en-US" b="1" i="1" u="sng" dirty="0"/>
              <a:t>s</a:t>
            </a:r>
            <a:endParaRPr lang="en-US" dirty="0"/>
          </a:p>
        </p:txBody>
      </p:sp>
      <p:pic>
        <p:nvPicPr>
          <p:cNvPr id="4" name="Content Placeholder 3" descr="baleen-whale-5.jpg"/>
          <p:cNvPicPr>
            <a:picLocks noGrp="1" noChangeAspect="1"/>
          </p:cNvPicPr>
          <p:nvPr>
            <p:ph idx="1"/>
          </p:nvPr>
        </p:nvPicPr>
        <p:blipFill>
          <a:blip r:embed="rId3" cstate="print"/>
          <a:stretch>
            <a:fillRect/>
          </a:stretch>
        </p:blipFill>
        <p:spPr>
          <a:xfrm>
            <a:off x="228600" y="946246"/>
            <a:ext cx="8763000" cy="578358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old males live solitary lives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585081"/>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Are very social, more social than mysticeti</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Live and travel in groups as large as 1000 whales</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Mate with one partner for life</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Females and offspring travel in these groups accompanied by last year’s offspring</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Some older males like Moby Dick, live solitary lives</a:t>
            </a:r>
            <a:endParaRPr kumimoji="0" lang="en-US"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May migrate – wintering near the equator and summering near the poles</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543239" y="-94565"/>
            <a:ext cx="405752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Flukes (All whales)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descr="http://frozenfly.edublogs.org/files/2010/12/whale-tail1-2bd805y.jpg"/>
          <p:cNvPicPr>
            <a:picLocks noChangeAspect="1" noChangeArrowheads="1"/>
          </p:cNvPicPr>
          <p:nvPr/>
        </p:nvPicPr>
        <p:blipFill>
          <a:blip r:embed="rId2" r:link="rId3" cstate="print"/>
          <a:srcRect/>
          <a:stretch>
            <a:fillRect/>
          </a:stretch>
        </p:blipFill>
        <p:spPr bwMode="auto">
          <a:xfrm>
            <a:off x="0" y="457200"/>
            <a:ext cx="8991600" cy="636385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7400"/>
            <a:ext cx="9144000" cy="3785652"/>
          </a:xfrm>
          <a:prstGeom prst="rect">
            <a:avLst/>
          </a:prstGeom>
        </p:spPr>
        <p:txBody>
          <a:bodyPr wrap="square">
            <a:spAutoFit/>
          </a:bodyPr>
          <a:lstStyle/>
          <a:p>
            <a:r>
              <a:rPr lang="en-US" sz="4000" dirty="0" smtClean="0"/>
              <a:t>Each lobe of the tail is called a fluke</a:t>
            </a:r>
          </a:p>
          <a:p>
            <a:r>
              <a:rPr lang="en-US" sz="4000" dirty="0" smtClean="0"/>
              <a:t>Flukes have no bones or muscles</a:t>
            </a:r>
          </a:p>
          <a:p>
            <a:r>
              <a:rPr lang="en-US" sz="4000" dirty="0" smtClean="0"/>
              <a:t>Muscles of the back and caudal peduncle move flukes up and down</a:t>
            </a:r>
          </a:p>
          <a:p>
            <a:endParaRPr lang="en-US" sz="4000" dirty="0" smtClean="0"/>
          </a:p>
          <a:p>
            <a:endParaRPr lang="en-US" sz="4000" dirty="0"/>
          </a:p>
        </p:txBody>
      </p:sp>
      <p:sp>
        <p:nvSpPr>
          <p:cNvPr id="3" name="Rectangle 2"/>
          <p:cNvSpPr/>
          <p:nvPr/>
        </p:nvSpPr>
        <p:spPr>
          <a:xfrm>
            <a:off x="2286000" y="5691155"/>
            <a:ext cx="4572000" cy="646331"/>
          </a:xfrm>
          <a:prstGeom prst="rect">
            <a:avLst/>
          </a:prstGeom>
        </p:spPr>
        <p:txBody>
          <a:bodyPr wrap="square">
            <a:spAutoFit/>
          </a:bodyPr>
          <a:lstStyle/>
          <a:p>
            <a:r>
              <a:rPr lang="en-US" dirty="0" smtClean="0">
                <a:hlinkClick r:id="rId2"/>
              </a:rPr>
              <a:t>http://www.youtube.com/watch?v=InUrAHyggDY</a:t>
            </a:r>
            <a:r>
              <a:rPr lang="en-US" dirty="0" smtClean="0"/>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Blubber 3-12 inches thick</a:t>
            </a:r>
            <a:endParaRPr lang="en-US" dirty="0"/>
          </a:p>
        </p:txBody>
      </p:sp>
      <p:pic>
        <p:nvPicPr>
          <p:cNvPr id="4" name="Content Placeholder 3" descr="muktuk%20gerrit%20vyn.jpg"/>
          <p:cNvPicPr>
            <a:picLocks noGrp="1" noChangeAspect="1"/>
          </p:cNvPicPr>
          <p:nvPr>
            <p:ph idx="1"/>
          </p:nvPr>
        </p:nvPicPr>
        <p:blipFill>
          <a:blip r:embed="rId2" cstate="print"/>
          <a:stretch>
            <a:fillRect/>
          </a:stretch>
        </p:blipFill>
        <p:spPr>
          <a:xfrm>
            <a:off x="1066801" y="871353"/>
            <a:ext cx="7239000" cy="580048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Reduced limb size to concentrate heat</a:t>
            </a:r>
            <a:endParaRPr lang="en-US" dirty="0"/>
          </a:p>
        </p:txBody>
      </p:sp>
      <p:pic>
        <p:nvPicPr>
          <p:cNvPr id="4" name="Content Placeholder 3" descr="Beluga2_N_Culik.jpg"/>
          <p:cNvPicPr>
            <a:picLocks noGrp="1" noChangeAspect="1"/>
          </p:cNvPicPr>
          <p:nvPr>
            <p:ph idx="1"/>
          </p:nvPr>
        </p:nvPicPr>
        <p:blipFill>
          <a:blip r:embed="rId2" cstate="print"/>
          <a:stretch>
            <a:fillRect/>
          </a:stretch>
        </p:blipFill>
        <p:spPr>
          <a:xfrm>
            <a:off x="533400" y="777082"/>
            <a:ext cx="8305800" cy="588645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053040" y="-45916"/>
            <a:ext cx="50379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Thermoregulation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1" name="Picture 1" descr="http://www.seaworld.org/infobooks/KillerWhale/images/arterieskw99.JPG"/>
          <p:cNvPicPr>
            <a:picLocks noChangeAspect="1" noChangeArrowheads="1"/>
          </p:cNvPicPr>
          <p:nvPr/>
        </p:nvPicPr>
        <p:blipFill>
          <a:blip r:embed="rId2" r:link="rId3" cstate="print"/>
          <a:srcRect/>
          <a:stretch>
            <a:fillRect/>
          </a:stretch>
        </p:blipFill>
        <p:spPr bwMode="auto">
          <a:xfrm>
            <a:off x="1066800" y="533400"/>
            <a:ext cx="7543800" cy="602236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053040" y="-45916"/>
            <a:ext cx="50379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Thermoregulation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1" name="Picture 1" descr="http://www.seaworld.org/infobooks/KillerWhale/images/arterieskw99.JPG"/>
          <p:cNvPicPr>
            <a:picLocks noChangeAspect="1" noChangeArrowheads="1"/>
          </p:cNvPicPr>
          <p:nvPr/>
        </p:nvPicPr>
        <p:blipFill>
          <a:blip r:embed="rId2" r:link="rId3" cstate="print"/>
          <a:srcRect/>
          <a:stretch>
            <a:fillRect/>
          </a:stretch>
        </p:blipFill>
        <p:spPr bwMode="auto">
          <a:xfrm>
            <a:off x="1066800" y="533400"/>
            <a:ext cx="7543800" cy="602236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ecure.defenders.org/images/2008redesign/belugawhale/belugalarge.jpg"/>
          <p:cNvPicPr>
            <a:picLocks noChangeAspect="1" noChangeArrowheads="1"/>
          </p:cNvPicPr>
          <p:nvPr/>
        </p:nvPicPr>
        <p:blipFill>
          <a:blip r:embed="rId2" cstate="print"/>
          <a:srcRect/>
          <a:stretch>
            <a:fillRect/>
          </a:stretch>
        </p:blipFill>
        <p:spPr bwMode="auto">
          <a:xfrm>
            <a:off x="0" y="0"/>
            <a:ext cx="9121478" cy="61722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392563"/>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 Whales have a thick layer of fat (blubber) 3-4 inches thick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Reduced limb size decreases amount of body exposed to environment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Countercurrent heat exchange where arteries are close to veins to keep them warm</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dayilearned.co.uk/wp-content/uploads/2011/09/bluewha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67335"/>
            <a:ext cx="8839200" cy="2031325"/>
          </a:xfrm>
          <a:prstGeom prst="rect">
            <a:avLst/>
          </a:prstGeom>
        </p:spPr>
        <p:txBody>
          <a:bodyPr wrap="square">
            <a:spAutoFit/>
          </a:bodyPr>
          <a:lstStyle/>
          <a:p>
            <a:r>
              <a:rPr lang="en-US" dirty="0" smtClean="0">
                <a:hlinkClick r:id="rId2"/>
              </a:rPr>
              <a:t>http://video.nationalgeographic.com/video/animals/mammals-animals/whales/orca-juvenile-training-lex/</a:t>
            </a:r>
            <a:r>
              <a:rPr lang="en-US" dirty="0" smtClean="0"/>
              <a:t>  killer whales gang up on a seal</a:t>
            </a:r>
          </a:p>
          <a:p>
            <a:endParaRPr lang="en-US" dirty="0" smtClean="0"/>
          </a:p>
          <a:p>
            <a:endParaRPr lang="en-US" dirty="0" smtClean="0"/>
          </a:p>
          <a:p>
            <a:endParaRPr lang="en-US" dirty="0" smtClean="0"/>
          </a:p>
          <a:p>
            <a:endParaRPr lang="en-US" dirty="0" smtClean="0"/>
          </a:p>
          <a:p>
            <a:endParaRPr lang="en-US" dirty="0"/>
          </a:p>
        </p:txBody>
      </p:sp>
      <p:sp>
        <p:nvSpPr>
          <p:cNvPr id="3" name="Rectangle 2"/>
          <p:cNvSpPr/>
          <p:nvPr/>
        </p:nvSpPr>
        <p:spPr>
          <a:xfrm>
            <a:off x="2286000" y="4398496"/>
            <a:ext cx="4572000" cy="646331"/>
          </a:xfrm>
          <a:prstGeom prst="rect">
            <a:avLst/>
          </a:prstGeom>
        </p:spPr>
        <p:txBody>
          <a:bodyPr wrap="square">
            <a:spAutoFit/>
          </a:bodyPr>
          <a:lstStyle/>
          <a:p>
            <a:r>
              <a:rPr lang="en-US" dirty="0" smtClean="0">
                <a:hlinkClick r:id="rId3"/>
              </a:rPr>
              <a:t>http://www.youtube.com/watch?v=f7-y8LC50r8&amp;feature=related</a:t>
            </a:r>
            <a:r>
              <a:rPr lang="en-US" dirty="0" smtClean="0"/>
              <a:t>  sperm whale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lstStyle/>
          <a:p>
            <a:r>
              <a:rPr lang="en-US" dirty="0" smtClean="0"/>
              <a:t>Sperm Whale</a:t>
            </a:r>
            <a:endParaRPr lang="en-US" dirty="0"/>
          </a:p>
        </p:txBody>
      </p:sp>
      <p:pic>
        <p:nvPicPr>
          <p:cNvPr id="4" name="Content Placeholder 3" descr="sperm_whale.jpg"/>
          <p:cNvPicPr>
            <a:picLocks noGrp="1" noChangeAspect="1"/>
          </p:cNvPicPr>
          <p:nvPr>
            <p:ph idx="1"/>
          </p:nvPr>
        </p:nvPicPr>
        <p:blipFill>
          <a:blip r:embed="rId2" cstate="print"/>
          <a:stretch>
            <a:fillRect/>
          </a:stretch>
        </p:blipFill>
        <p:spPr>
          <a:xfrm>
            <a:off x="145064" y="914400"/>
            <a:ext cx="8770336" cy="5333999"/>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rmaceti"/>
          <p:cNvPicPr>
            <a:picLocks noChangeAspect="1" noChangeArrowheads="1"/>
          </p:cNvPicPr>
          <p:nvPr/>
        </p:nvPicPr>
        <p:blipFill>
          <a:blip r:embed="rId2" cstate="print"/>
          <a:srcRect/>
          <a:stretch>
            <a:fillRect/>
          </a:stretch>
        </p:blipFill>
        <p:spPr bwMode="auto">
          <a:xfrm>
            <a:off x="533400" y="0"/>
            <a:ext cx="8077200" cy="663371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US" sz="3100" dirty="0" smtClean="0"/>
              <a:t>Largest Whale</a:t>
            </a:r>
            <a:br>
              <a:rPr lang="en-US" sz="3100" dirty="0" smtClean="0"/>
            </a:br>
            <a:r>
              <a:rPr lang="en-US" sz="3100" dirty="0" smtClean="0"/>
              <a:t/>
            </a:r>
            <a:br>
              <a:rPr lang="en-US" sz="3100" dirty="0" smtClean="0"/>
            </a:br>
            <a:r>
              <a:rPr lang="en-US" sz="3100" dirty="0" smtClean="0"/>
              <a:t>Head is big because it is filled with a milky white waxy substance called </a:t>
            </a:r>
            <a:r>
              <a:rPr lang="en-US" sz="3100" dirty="0" err="1" smtClean="0"/>
              <a:t>spermacetti</a:t>
            </a:r>
            <a:r>
              <a:rPr lang="en-US" sz="3100" dirty="0" smtClean="0"/>
              <a:t>.</a:t>
            </a:r>
            <a:br>
              <a:rPr lang="en-US" sz="3100" dirty="0" smtClean="0"/>
            </a:br>
            <a:r>
              <a:rPr lang="en-US" sz="3100" dirty="0" smtClean="0"/>
              <a:t>Used for diving</a:t>
            </a:r>
            <a:r>
              <a:rPr lang="en-US" sz="3100" dirty="0" smtClean="0"/>
              <a:t/>
            </a:r>
            <a:br>
              <a:rPr lang="en-US" sz="3100" dirty="0" smtClean="0"/>
            </a:br>
            <a:r>
              <a:rPr lang="en-US" sz="3100" dirty="0" smtClean="0"/>
              <a:t/>
            </a:r>
            <a:br>
              <a:rPr lang="en-US" sz="3100" dirty="0" smtClean="0"/>
            </a:br>
            <a:r>
              <a:rPr lang="en-US" sz="3100" dirty="0" err="1" smtClean="0"/>
              <a:t>Spermacetti</a:t>
            </a:r>
            <a:r>
              <a:rPr lang="en-US" sz="3100" dirty="0" smtClean="0"/>
              <a:t> accounts for 20% of the whales weight.  While the  head accounts for ¼ of its’ length</a:t>
            </a:r>
            <a:br>
              <a:rPr lang="en-US" sz="3100" dirty="0" smtClean="0"/>
            </a:br>
            <a:r>
              <a:rPr lang="en-US" sz="3100" dirty="0" smtClean="0"/>
              <a:t/>
            </a:r>
            <a:br>
              <a:rPr lang="en-US" sz="3100" dirty="0" smtClean="0"/>
            </a:br>
            <a:r>
              <a:rPr lang="en-US" sz="3100" dirty="0" smtClean="0"/>
              <a:t>Deep divers reaching 10,000 feet.  Hold their breath for up to 90 </a:t>
            </a:r>
            <a:r>
              <a:rPr lang="en-US" sz="3100" dirty="0" err="1" smtClean="0"/>
              <a:t>mins</a:t>
            </a:r>
            <a:r>
              <a:rPr lang="en-US" sz="3100" dirty="0" smtClean="0"/>
              <a:t/>
            </a:r>
            <a:br>
              <a:rPr lang="en-US" sz="3100" dirty="0" smtClean="0"/>
            </a:br>
            <a:r>
              <a:rPr lang="en-US" sz="3100" dirty="0" smtClean="0"/>
              <a:t/>
            </a:r>
            <a:br>
              <a:rPr lang="en-US" sz="3100" dirty="0" smtClean="0"/>
            </a:br>
            <a:r>
              <a:rPr lang="en-US" sz="3100" dirty="0" smtClean="0"/>
              <a:t>Feed mainly on giant squid and other fish</a:t>
            </a:r>
            <a:r>
              <a:rPr lang="en-US" sz="3600" dirty="0" smtClean="0"/>
              <a:t/>
            </a:r>
            <a:br>
              <a:rPr lang="en-US" sz="3600" dirty="0" smtClean="0"/>
            </a:br>
            <a:endParaRPr lang="en-US" sz="3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fontScale="90000"/>
          </a:bodyPr>
          <a:lstStyle/>
          <a:p>
            <a:r>
              <a:rPr lang="en-US" dirty="0" smtClean="0">
                <a:hlinkClick r:id="rId2"/>
              </a:rPr>
              <a:t>http://www.youtube.com/watch?v=qaidpx3b0Jg&amp;feature=related</a:t>
            </a:r>
            <a:r>
              <a:rPr lang="en-US" dirty="0" smtClean="0"/>
              <a:t>  </a:t>
            </a:r>
            <a:br>
              <a:rPr lang="en-US" dirty="0" smtClean="0"/>
            </a:br>
            <a:r>
              <a:rPr lang="en-US" dirty="0" smtClean="0"/>
              <a:t/>
            </a:r>
            <a:br>
              <a:rPr lang="en-US" dirty="0" smtClean="0"/>
            </a:br>
            <a:r>
              <a:rPr lang="en-US" dirty="0" smtClean="0">
                <a:hlinkClick r:id="rId3"/>
              </a:rPr>
              <a:t>http://www.youtube.com/watch?v=xsxxjANm3hI&amp;feature=related</a:t>
            </a:r>
            <a:r>
              <a:rPr lang="en-US" dirty="0" smtClean="0"/>
              <a:t>  </a:t>
            </a:r>
            <a:r>
              <a:rPr lang="en-US" dirty="0" smtClean="0"/>
              <a:t/>
            </a:r>
            <a:br>
              <a:rPr lang="en-US" dirty="0" smtClean="0"/>
            </a:br>
            <a:r>
              <a:rPr lang="en-US" dirty="0" smtClean="0"/>
              <a:t/>
            </a:r>
            <a:br>
              <a:rPr lang="en-US" dirty="0" smtClean="0"/>
            </a:br>
            <a:r>
              <a:rPr lang="en-US" dirty="0" smtClean="0"/>
              <a:t> </a:t>
            </a:r>
            <a:r>
              <a:rPr lang="en-US" dirty="0" smtClean="0">
                <a:hlinkClick r:id="rId4"/>
              </a:rPr>
              <a:t>http://www.youtube.com/watch?v=_</a:t>
            </a:r>
            <a:r>
              <a:rPr lang="en-US" dirty="0" smtClean="0">
                <a:hlinkClick r:id="rId4"/>
              </a:rPr>
              <a:t>z2Lfxpi710&amp;feature=related</a:t>
            </a:r>
            <a:r>
              <a:rPr lang="en-US" dirty="0" smtClean="0"/>
              <a:t>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lstStyle/>
          <a:p>
            <a:r>
              <a:rPr lang="en-US" dirty="0" smtClean="0"/>
              <a:t>How </a:t>
            </a:r>
            <a:r>
              <a:rPr lang="en-US" dirty="0" smtClean="0"/>
              <a:t>do they find food at 10,000 </a:t>
            </a:r>
            <a:r>
              <a:rPr lang="en-US" dirty="0" smtClean="0"/>
              <a:t>feet down?  Use echolocation.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3403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Echolocation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descr="http://www.seaworld.org/infobooks/Beluga/images/echolocation.gif"/>
          <p:cNvPicPr>
            <a:picLocks noChangeAspect="1" noChangeArrowheads="1"/>
          </p:cNvPicPr>
          <p:nvPr/>
        </p:nvPicPr>
        <p:blipFill>
          <a:blip r:embed="rId2" r:link="rId3" cstate="print"/>
          <a:srcRect/>
          <a:stretch>
            <a:fillRect/>
          </a:stretch>
        </p:blipFill>
        <p:spPr bwMode="auto">
          <a:xfrm>
            <a:off x="609600" y="762000"/>
            <a:ext cx="7924800" cy="593846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dosits.org/images/dosits/dlphfish.gif"/>
          <p:cNvPicPr>
            <a:picLocks noChangeAspect="1" noChangeArrowheads="1" noCrop="1"/>
          </p:cNvPicPr>
          <p:nvPr/>
        </p:nvPicPr>
        <p:blipFill>
          <a:blip r:embed="rId2" cstate="print"/>
          <a:srcRect/>
          <a:stretch>
            <a:fillRect/>
          </a:stretch>
        </p:blipFill>
        <p:spPr bwMode="auto">
          <a:xfrm>
            <a:off x="120841" y="304800"/>
            <a:ext cx="8829964" cy="4953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Echolocation in a sperm whale</a:t>
            </a:r>
            <a:endParaRPr lang="en-US" dirty="0"/>
          </a:p>
        </p:txBody>
      </p:sp>
      <p:pic>
        <p:nvPicPr>
          <p:cNvPr id="4" name="Content Placeholder 3" descr="image%2034_2_1.jpg"/>
          <p:cNvPicPr>
            <a:picLocks noGrp="1" noChangeAspect="1"/>
          </p:cNvPicPr>
          <p:nvPr>
            <p:ph idx="1"/>
          </p:nvPr>
        </p:nvPicPr>
        <p:blipFill>
          <a:blip r:embed="rId2" cstate="print"/>
          <a:stretch>
            <a:fillRect/>
          </a:stretch>
        </p:blipFill>
        <p:spPr>
          <a:xfrm>
            <a:off x="1" y="1281114"/>
            <a:ext cx="9144000" cy="5272086"/>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r>
              <a:rPr lang="en-US" dirty="0" smtClean="0"/>
              <a:t>1.  Clicks are produced by the nasal (air)sac</a:t>
            </a:r>
            <a:br>
              <a:rPr lang="en-US" dirty="0" smtClean="0"/>
            </a:br>
            <a:r>
              <a:rPr lang="en-US" dirty="0" smtClean="0"/>
              <a:t>2. Sounds are focused by the melon which is a flexible, fat filled organ</a:t>
            </a:r>
            <a:br>
              <a:rPr lang="en-US" dirty="0" smtClean="0"/>
            </a:br>
            <a:r>
              <a:rPr lang="en-US" dirty="0" smtClean="0"/>
              <a:t>3. Echoes are returned and received by the fat filled lower jaw and transferred to the inner ear.</a:t>
            </a:r>
            <a:br>
              <a:rPr lang="en-US" dirty="0" smtClean="0"/>
            </a:br>
            <a:r>
              <a:rPr lang="en-US" dirty="0" smtClean="0"/>
              <a:t>4. The signals are then processed by the brain and produce an image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onebigfieldtrip.files.wordpress.com/2011/03/s83017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dirty="0" smtClean="0"/>
              <a:t>This will allow whales to dive deep into the dark depths of the ocean without getting hurt.</a:t>
            </a:r>
            <a:br>
              <a:rPr lang="en-US" dirty="0" smtClean="0"/>
            </a:br>
            <a:r>
              <a:rPr lang="en-US" dirty="0" smtClean="0"/>
              <a:t/>
            </a:r>
            <a:br>
              <a:rPr lang="en-US" dirty="0" smtClean="0"/>
            </a:br>
            <a:r>
              <a:rPr lang="en-US" dirty="0" smtClean="0"/>
              <a:t>In sperm whales, the sound is produced by a monkeys </a:t>
            </a:r>
            <a:r>
              <a:rPr lang="en-US" dirty="0" err="1" smtClean="0"/>
              <a:t>muzle</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hlinkClick r:id="rId2"/>
              </a:rPr>
              <a:t>http://</a:t>
            </a:r>
            <a:r>
              <a:rPr lang="en-US" dirty="0" smtClean="0">
                <a:hlinkClick r:id="rId2"/>
              </a:rPr>
              <a:t>www.youtube.com/watch?v=qLziFMF4DHA</a:t>
            </a:r>
            <a:r>
              <a:rPr lang="en-US" dirty="0" smtClean="0"/>
              <a:t>  </a:t>
            </a:r>
            <a:r>
              <a:rPr lang="en-US" smtClean="0"/>
              <a:t>blind boy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r>
              <a:rPr lang="en-US" dirty="0" smtClean="0"/>
              <a:t>At a length of 100 feet, and weighing in at 400,000 lbs, they are the largest animals ever on Earth</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nmfs.noaa.gov/pr/images/cetaceans/bluewhale_noaa2.jpg"/>
          <p:cNvPicPr>
            <a:picLocks noChangeAspect="1" noChangeArrowheads="1"/>
          </p:cNvPicPr>
          <p:nvPr/>
        </p:nvPicPr>
        <p:blipFill>
          <a:blip r:embed="rId2" cstate="print"/>
          <a:srcRect/>
          <a:stretch>
            <a:fillRect/>
          </a:stretch>
        </p:blipFill>
        <p:spPr bwMode="auto">
          <a:xfrm>
            <a:off x="63500" y="-136525"/>
            <a:ext cx="9080500" cy="698225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506</Words>
  <Application>Microsoft Office PowerPoint</Application>
  <PresentationFormat>On-screen Show (4:3)</PresentationFormat>
  <Paragraphs>83</Paragraphs>
  <Slides>71</Slides>
  <Notes>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Which one is a Cetacean</vt:lpstr>
      <vt:lpstr>What makes them mammals</vt:lpstr>
      <vt:lpstr>Slide 3</vt:lpstr>
      <vt:lpstr>Slide 4</vt:lpstr>
      <vt:lpstr>Mysteceti/Baleen Whales</vt:lpstr>
      <vt:lpstr>Slide 6</vt:lpstr>
      <vt:lpstr>Slide 7</vt:lpstr>
      <vt:lpstr>At a length of 100 feet, and weighing in at 400,000 lbs, they are the largest animals ever on Earth </vt:lpstr>
      <vt:lpstr>Slide 9</vt:lpstr>
      <vt:lpstr>Slide 10</vt:lpstr>
      <vt:lpstr>Right whales are named because they move slow they are big, and float when killed</vt:lpstr>
      <vt:lpstr>Slide 12</vt:lpstr>
      <vt:lpstr>Third largest whale, 66 ft, prefers tropical to temperate waters</vt:lpstr>
      <vt:lpstr>Slide 14</vt:lpstr>
      <vt:lpstr>Known for  -singing  - distinct body shape which includes very large pectoral fins - very acrobatic -eat only in the winter near the poles and migrate towards the equator to give birth</vt:lpstr>
      <vt:lpstr>Slide 16</vt:lpstr>
      <vt:lpstr>What does the largest animal on Earth feed on?</vt:lpstr>
      <vt:lpstr>Slide 18</vt:lpstr>
      <vt:lpstr>Amazing hunting technique http://www.youtube.com/watch?v=vJvfjiCTvq4  humpback eating/ bubble netting </vt:lpstr>
      <vt:lpstr>Bubble Netting This hunting technique is unusual. Whale dives along a school of small fish and swims around it releasing a stream of bubbles which enclose the school Fish refuse to swim through bubbles Whale swims upwards through enter of school and eats </vt:lpstr>
      <vt:lpstr>Slide 21</vt:lpstr>
      <vt:lpstr>Why do they sing?</vt:lpstr>
      <vt:lpstr>Other behaviors include breaching.</vt:lpstr>
      <vt:lpstr>Lob-tailing</vt:lpstr>
      <vt:lpstr>http://www.youtube.com/watch?v=62RpSHIkUDo humpback singing</vt:lpstr>
      <vt:lpstr>Spy-hopping</vt:lpstr>
      <vt:lpstr>http://www.youtube.com/watch?v=yB2KvyiFUws  spy hopping  http://www.youtube.com/watch?v=qoP1N0OyFic    http://www.youtube.com/watch?v=itvjYohS55w&amp;feature=related   http://www.youtube.com/watch?v=6KEXUaIlqzA&amp;feature=related    http://www.youtube.com/watch?v=xrUFZ13C3Q8   </vt:lpstr>
      <vt:lpstr>Slide 28</vt:lpstr>
      <vt:lpstr>Slide 29</vt:lpstr>
      <vt:lpstr>Blue Whales Communicating</vt:lpstr>
      <vt:lpstr>Blue Whale: Population Size?</vt:lpstr>
      <vt:lpstr>Blue Whale</vt:lpstr>
      <vt:lpstr>.</vt:lpstr>
      <vt:lpstr>Odonteceti </vt:lpstr>
      <vt:lpstr>Slide 35</vt:lpstr>
      <vt:lpstr>Slide 36</vt:lpstr>
      <vt:lpstr>Slide 37</vt:lpstr>
      <vt:lpstr>Slide 38</vt:lpstr>
      <vt:lpstr>Slide 39</vt:lpstr>
      <vt:lpstr>Slide 40</vt:lpstr>
      <vt:lpstr>Slide 41</vt:lpstr>
      <vt:lpstr>Characteristics Include:  Conical shaped teeth</vt:lpstr>
      <vt:lpstr>Slide 43</vt:lpstr>
      <vt:lpstr>Slide 44</vt:lpstr>
      <vt:lpstr>Carnivorous</vt:lpstr>
      <vt:lpstr>http://www.youtube.com/watch?v=cg6VXFOtRsU  dolphins hunting  http://video.nationalgeographic.com/video/animals/mammals-animals/whales/orca-juvenile-training-lex/  killer whales gang up on a seal  </vt:lpstr>
      <vt:lpstr>Very social</vt:lpstr>
      <vt:lpstr>Slide 48</vt:lpstr>
      <vt:lpstr>Some mate for life</vt:lpstr>
      <vt:lpstr>Some old males live solitary lives</vt:lpstr>
      <vt:lpstr>Slide 51</vt:lpstr>
      <vt:lpstr>Slide 52</vt:lpstr>
      <vt:lpstr>Slide 53</vt:lpstr>
      <vt:lpstr>Blubber 3-12 inches thick</vt:lpstr>
      <vt:lpstr>Reduced limb size to concentrate heat</vt:lpstr>
      <vt:lpstr>Slide 56</vt:lpstr>
      <vt:lpstr>Slide 57</vt:lpstr>
      <vt:lpstr>Slide 58</vt:lpstr>
      <vt:lpstr>Slide 59</vt:lpstr>
      <vt:lpstr>Slide 60</vt:lpstr>
      <vt:lpstr>Sperm Whale</vt:lpstr>
      <vt:lpstr>Slide 62</vt:lpstr>
      <vt:lpstr>Largest Whale  Head is big because it is filled with a milky white waxy substance called spermacetti. Used for diving  Spermacetti accounts for 20% of the whales weight.  While the  head accounts for ¼ of its’ length  Deep divers reaching 10,000 feet.  Hold their breath for up to 90 mins  Feed mainly on giant squid and other fish </vt:lpstr>
      <vt:lpstr>http://www.youtube.com/watch?v=qaidpx3b0Jg&amp;feature=related    http://www.youtube.com/watch?v=xsxxjANm3hI&amp;feature=related     http://www.youtube.com/watch?v=_z2Lfxpi710&amp;feature=related  </vt:lpstr>
      <vt:lpstr>How do they find food at 10,000 feet down?  Use echolocation. </vt:lpstr>
      <vt:lpstr>Slide 66</vt:lpstr>
      <vt:lpstr>Slide 67</vt:lpstr>
      <vt:lpstr>Echolocation in a sperm whale</vt:lpstr>
      <vt:lpstr>1.  Clicks are produced by the nasal (air)sac 2. Sounds are focused by the melon which is a flexible, fat filled organ 3. Echoes are returned and received by the fat filled lower jaw and transferred to the inner ear. 4. The signals are then processed by the brain and produce an image</vt:lpstr>
      <vt:lpstr>This will allow whales to dive deep into the dark depths of the ocean without getting hurt.  In sperm whales, the sound is produced by a monkeys muzle</vt:lpstr>
      <vt:lpstr>http://www.youtube.com/watch?v=qLziFMF4DHA  blind boy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one is a Cetacean</dc:title>
  <dc:creator>temp</dc:creator>
  <cp:lastModifiedBy>Administrator</cp:lastModifiedBy>
  <cp:revision>26</cp:revision>
  <dcterms:created xsi:type="dcterms:W3CDTF">2012-03-26T12:12:56Z</dcterms:created>
  <dcterms:modified xsi:type="dcterms:W3CDTF">2012-03-30T14:42:24Z</dcterms:modified>
</cp:coreProperties>
</file>